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RGzkLvN48nKVhrNePDN60DfAC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B9A4E7-0FAA-488D-801F-1FD2C8ED6C9F}">
  <a:tblStyle styleId="{EBB9A4E7-0FAA-488D-801F-1FD2C8ED6C9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63319ffc0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Smit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Talk more about LinkedIn Scraper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Tell the approach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How much data did we pull?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Talk about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Resume Data 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We use Tika Parser for reading this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Ref: the colab file to add information about tika if you want</a:t>
            </a:r>
            <a:endParaRPr/>
          </a:p>
        </p:txBody>
      </p:sp>
      <p:sp>
        <p:nvSpPr>
          <p:cNvPr id="167" name="Google Shape;167;g1063319ffc0_2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555560b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555560b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3319ffc0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3319ff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Darpan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55560be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555560be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55560be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555560be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63319ffc0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63319ff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Darpan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3319ffc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063319ffc0_2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Smit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This should come </a:t>
            </a:r>
            <a:r>
              <a:rPr lang="en-IN"/>
              <a:t>after</a:t>
            </a:r>
            <a:r>
              <a:rPr lang="en-IN"/>
              <a:t> EDA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555560be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555560b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63319ffc0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063319ffc0_2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63319ffc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Archana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Min_count - 5  , 2 , 1 ( nltk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Window: 5 ,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Size : Dimension 100, 150, 300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Convert to Lower Case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email</a:t>
            </a:r>
            <a:b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doc = re.sub(r'\S*@\S*\s?', '', doc, flags=re.MULTILINE)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web addresses</a:t>
            </a:r>
            <a:b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doc = re.sub(r'http\S+', '', doc, flags=re.MULTILINE)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tokens which are digits</a:t>
            </a:r>
            <a:b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 = re.sub(r'\b\d+\b', '', doc, flags=re.MULTILINE)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website addresses "www."</a:t>
            </a:r>
            <a:b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 = re.sub(r'www\.\S+', '', doc, flags=re.MULTILINE)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all non-ascii characters e.g ‚äôs</a:t>
            </a:r>
            <a:b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I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 = re.sub(r'[^\u0000-\u007F]+', '', doc, flags=re.MULTILINE)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 punctuations with space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Tokenize each document into a list of unigrams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unigrams with 2 or more characters are taken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Stop words removal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 if the word is made up of english letters and is not alpha-numeric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strip punctuations and leading/trailing spaces from unigrams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WordNetLemmatizer to lemmatize token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-I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alphanumeric tokens like gd17, 11693b3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1063319ffc0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63319ffc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Archana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063319ffc0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603a4e7c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603a4e7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3319ffc0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Archana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1063319ffc0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63319ffc0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63319ffc0_2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3319ffc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Archana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Explain how total score is build</a:t>
            </a:r>
            <a:endParaRPr/>
          </a:p>
        </p:txBody>
      </p:sp>
      <p:sp>
        <p:nvSpPr>
          <p:cNvPr id="310" name="Google Shape;310;g1063319ffc0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619c620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6619c62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is without any preprocessing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6619c62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6619c62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3942b9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Archana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063942b9f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3319fddd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3319fd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shardul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63319ffc0_2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63319ffc0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How do we do this % matching ?</a:t>
            </a:r>
            <a:endParaRPr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Approaches we explored</a:t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03a4e7c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03a4e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This is </a:t>
            </a:r>
            <a:r>
              <a:rPr lang="en-IN"/>
              <a:t>without</a:t>
            </a:r>
            <a:r>
              <a:rPr lang="en-IN"/>
              <a:t> any preprocessing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3319ffc0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063319ffc0_2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By Smit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Talk more about LinkedIn Scraper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Tell the approach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How much data did we pull?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Talk about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Resume Data 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IN"/>
              <a:t>We use Tika Parser for reading this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Ref: the colab file to add information about tika if you want</a:t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659787" y="1190386"/>
            <a:ext cx="7700118" cy="7402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Font typeface="Arial Rounded"/>
              <a:buNone/>
            </a:pPr>
            <a:r>
              <a:rPr b="1" lang="en-IN" sz="24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Team Members</a:t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-252549" y="-156755"/>
            <a:ext cx="4585063" cy="7123611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85294" y="702610"/>
            <a:ext cx="4460565" cy="6155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Profile Matcher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WEB MINING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BIA-660</a:t>
            </a:r>
            <a:endParaRPr/>
          </a:p>
        </p:txBody>
      </p:sp>
      <p:pic>
        <p:nvPicPr>
          <p:cNvPr descr="deals, examine, form, guide, list, records, survay, to do icon"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3" y="2783172"/>
            <a:ext cx="2211977" cy="221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3998" y="320133"/>
            <a:ext cx="2881493" cy="122751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4775748" y="3193863"/>
            <a:ext cx="621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none" cap="none" strike="noStrike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Archana Kalburgi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CWID: </a:t>
            </a: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10469491</a:t>
            </a: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	              		CWID: 10458450 </a:t>
            </a:r>
            <a:r>
              <a:rPr b="1" lang="en-IN" sz="1800">
                <a:solidFill>
                  <a:srgbClr val="F05F06"/>
                </a:solidFill>
                <a:latin typeface="Arial Rounded"/>
                <a:ea typeface="Arial Rounded"/>
                <a:cs typeface="Arial Rounded"/>
                <a:sym typeface="Arial Rounded"/>
              </a:rPr>
              <a:t>	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775748" y="4989409"/>
            <a:ext cx="621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Darpan Shah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CWID: 10467242	                       CWID: 10466451 </a:t>
            </a:r>
            <a:r>
              <a:rPr b="1" lang="en-IN" sz="1800">
                <a:solidFill>
                  <a:srgbClr val="F05F06"/>
                </a:solidFill>
                <a:latin typeface="Arial Rounded"/>
                <a:ea typeface="Arial Rounded"/>
                <a:cs typeface="Arial Rounded"/>
                <a:sym typeface="Arial Rounded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8341941" y="3193863"/>
            <a:ext cx="62188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  </a:t>
            </a: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Shardul Shinde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341941" y="4989409"/>
            <a:ext cx="7406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 </a:t>
            </a:r>
            <a:r>
              <a:rPr b="1" lang="en-IN" sz="1800">
                <a:solidFill>
                  <a:srgbClr val="2E75B5"/>
                </a:solidFill>
                <a:latin typeface="Arial Rounded"/>
                <a:ea typeface="Arial Rounded"/>
                <a:cs typeface="Arial Rounded"/>
                <a:sym typeface="Arial Rounded"/>
              </a:rPr>
              <a:t>Smit Gor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63319ffc0_2_158"/>
          <p:cNvSpPr txBox="1"/>
          <p:nvPr>
            <p:ph type="title"/>
          </p:nvPr>
        </p:nvSpPr>
        <p:spPr>
          <a:xfrm>
            <a:off x="838199" y="365125"/>
            <a:ext cx="3330900" cy="5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Job Dataset</a:t>
            </a:r>
            <a:br>
              <a:rPr lang="en-IN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>
              <a:solidFill>
                <a:srgbClr val="2E75B5"/>
              </a:solidFill>
            </a:endParaRPr>
          </a:p>
        </p:txBody>
      </p:sp>
      <p:cxnSp>
        <p:nvCxnSpPr>
          <p:cNvPr id="170" name="Google Shape;170;g1063319ffc0_2_158"/>
          <p:cNvCxnSpPr/>
          <p:nvPr/>
        </p:nvCxnSpPr>
        <p:spPr>
          <a:xfrm>
            <a:off x="4876800" y="365125"/>
            <a:ext cx="0" cy="598110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g1063319ffc0_2_158"/>
          <p:cNvSpPr txBox="1"/>
          <p:nvPr/>
        </p:nvSpPr>
        <p:spPr>
          <a:xfrm>
            <a:off x="5706298" y="2571643"/>
            <a:ext cx="60960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The scrapped dataset has the information about details of job openings from Linkedin. It consists of 3k rows and 8 columns.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063319ffc0_2_158"/>
          <p:cNvSpPr/>
          <p:nvPr/>
        </p:nvSpPr>
        <p:spPr>
          <a:xfrm>
            <a:off x="5706293" y="1924595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063319ffc0_2_158"/>
          <p:cNvSpPr/>
          <p:nvPr/>
        </p:nvSpPr>
        <p:spPr>
          <a:xfrm>
            <a:off x="7408819" y="1924595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063319ffc0_2_158"/>
          <p:cNvSpPr/>
          <p:nvPr/>
        </p:nvSpPr>
        <p:spPr>
          <a:xfrm>
            <a:off x="9111345" y="1924595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063319ffc0_2_158"/>
          <p:cNvSpPr/>
          <p:nvPr/>
        </p:nvSpPr>
        <p:spPr>
          <a:xfrm>
            <a:off x="5706293" y="3238093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063319ffc0_2_158"/>
          <p:cNvSpPr/>
          <p:nvPr/>
        </p:nvSpPr>
        <p:spPr>
          <a:xfrm>
            <a:off x="7408819" y="3238093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1063319ffc0_2_158"/>
          <p:cNvSpPr/>
          <p:nvPr/>
        </p:nvSpPr>
        <p:spPr>
          <a:xfrm>
            <a:off x="9111345" y="3238093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Apply Link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063319ffc0_2_158"/>
          <p:cNvSpPr/>
          <p:nvPr/>
        </p:nvSpPr>
        <p:spPr>
          <a:xfrm>
            <a:off x="5706293" y="4551591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063319ffc0_2_158"/>
          <p:cNvSpPr/>
          <p:nvPr/>
        </p:nvSpPr>
        <p:spPr>
          <a:xfrm>
            <a:off x="7408819" y="4551591"/>
            <a:ext cx="1539300" cy="914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Seniority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Level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555560be7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g10555560be7_0_0"/>
          <p:cNvSpPr/>
          <p:nvPr/>
        </p:nvSpPr>
        <p:spPr>
          <a:xfrm>
            <a:off x="195310" y="186431"/>
            <a:ext cx="11771700" cy="64452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0555560be7_0_0"/>
          <p:cNvSpPr/>
          <p:nvPr/>
        </p:nvSpPr>
        <p:spPr>
          <a:xfrm>
            <a:off x="195310" y="971210"/>
            <a:ext cx="11771700" cy="29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0555560be7_0_0"/>
          <p:cNvSpPr txBox="1"/>
          <p:nvPr>
            <p:ph type="title"/>
          </p:nvPr>
        </p:nvSpPr>
        <p:spPr>
          <a:xfrm>
            <a:off x="224900" y="827712"/>
            <a:ext cx="10515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188" name="Google Shape;188;g10555560be7_0_0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189" name="Google Shape;189;g10555560be7_0_0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90" name="Google Shape;190;g10555560be7_0_0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191" name="Google Shape;191;g10555560be7_0_0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192" name="Google Shape;192;g10555560be7_0_0"/>
          <p:cNvSpPr/>
          <p:nvPr/>
        </p:nvSpPr>
        <p:spPr>
          <a:xfrm>
            <a:off x="9019725" y="2610403"/>
            <a:ext cx="1644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193" name="Google Shape;193;g10555560be7_0_0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063319ffc0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1405200"/>
            <a:ext cx="5857300" cy="51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063319ffc0_0_17"/>
          <p:cNvSpPr txBox="1"/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EDA Analysis</a:t>
            </a:r>
            <a:r>
              <a:rPr lang="en-I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10555560be7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75" y="1358925"/>
            <a:ext cx="6313625" cy="51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555560be7_0_13"/>
          <p:cNvSpPr txBox="1"/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EDA Analysis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0555560be7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050" y="1436625"/>
            <a:ext cx="5924525" cy="46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0555560be7_0_34"/>
          <p:cNvSpPr txBox="1"/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EDA Analysis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063319ffc0_0_22"/>
          <p:cNvPicPr preferRelativeResize="0"/>
          <p:nvPr/>
        </p:nvPicPr>
        <p:blipFill rotWithShape="1">
          <a:blip r:embed="rId3">
            <a:alphaModFix/>
          </a:blip>
          <a:srcRect b="2008" l="0" r="6585" t="4577"/>
          <a:stretch/>
        </p:blipFill>
        <p:spPr>
          <a:xfrm>
            <a:off x="1085175" y="1335000"/>
            <a:ext cx="9477900" cy="48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063319ffc0_0_22"/>
          <p:cNvSpPr txBox="1"/>
          <p:nvPr>
            <p:ph type="title"/>
          </p:nvPr>
        </p:nvSpPr>
        <p:spPr>
          <a:xfrm>
            <a:off x="457200" y="136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EDA Analysis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63319ffc0_2_1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3" name="Google Shape;223;g1063319ffc0_2_113"/>
          <p:cNvSpPr/>
          <p:nvPr/>
        </p:nvSpPr>
        <p:spPr>
          <a:xfrm>
            <a:off x="195310" y="186431"/>
            <a:ext cx="11771700" cy="64452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063319ffc0_2_113"/>
          <p:cNvSpPr/>
          <p:nvPr/>
        </p:nvSpPr>
        <p:spPr>
          <a:xfrm>
            <a:off x="195310" y="971210"/>
            <a:ext cx="11771700" cy="29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063319ffc0_2_113"/>
          <p:cNvSpPr txBox="1"/>
          <p:nvPr>
            <p:ph type="title"/>
          </p:nvPr>
        </p:nvSpPr>
        <p:spPr>
          <a:xfrm>
            <a:off x="224900" y="827712"/>
            <a:ext cx="10515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226" name="Google Shape;226;g1063319ffc0_2_113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227" name="Google Shape;227;g1063319ffc0_2_113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28" name="Google Shape;228;g1063319ffc0_2_113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229" name="Google Shape;229;g1063319ffc0_2_113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230" name="Google Shape;230;g1063319ffc0_2_113"/>
          <p:cNvSpPr/>
          <p:nvPr/>
        </p:nvSpPr>
        <p:spPr>
          <a:xfrm>
            <a:off x="9019725" y="2610403"/>
            <a:ext cx="1644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231" name="Google Shape;231;g1063319ffc0_2_113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Pre-processing 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7" name="Google Shape;23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238" name="Google Shape;238;p7"/>
          <p:cNvGrpSpPr/>
          <p:nvPr/>
        </p:nvGrpSpPr>
        <p:grpSpPr>
          <a:xfrm>
            <a:off x="2545804" y="1690688"/>
            <a:ext cx="7268755" cy="4627396"/>
            <a:chOff x="-1" y="0"/>
            <a:chExt cx="7268755" cy="4627396"/>
          </a:xfrm>
        </p:grpSpPr>
        <p:sp>
          <p:nvSpPr>
            <p:cNvPr id="239" name="Google Shape;239;p7"/>
            <p:cNvSpPr/>
            <p:nvPr/>
          </p:nvSpPr>
          <p:spPr>
            <a:xfrm rot="-5400000">
              <a:off x="660339" y="-660339"/>
              <a:ext cx="2313698" cy="3634377"/>
            </a:xfrm>
            <a:prstGeom prst="round1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-1" y="1"/>
              <a:ext cx="3634377" cy="173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7575" lIns="227575" spcFirstLastPara="1" rIns="227575" wrap="square" tIns="22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I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Punctuations 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634377" y="0"/>
              <a:ext cx="3634377" cy="2313698"/>
            </a:xfrm>
            <a:prstGeom prst="round1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3634377" y="0"/>
              <a:ext cx="3634377" cy="173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7575" lIns="227575" spcFirstLastPara="1" rIns="227575" wrap="square" tIns="22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I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URLs and Email Id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 rot="10800000">
              <a:off x="0" y="2313698"/>
              <a:ext cx="3634377" cy="2313698"/>
            </a:xfrm>
            <a:prstGeom prst="round1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0" y="2892123"/>
              <a:ext cx="3634377" cy="173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7575" lIns="227575" spcFirstLastPara="1" rIns="227575" wrap="square" tIns="22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I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Stop words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 rot="5400000">
              <a:off x="4294716" y="1653359"/>
              <a:ext cx="2313698" cy="3634377"/>
            </a:xfrm>
            <a:prstGeom prst="round1Rect">
              <a:avLst>
                <a:gd fmla="val 16667" name="adj"/>
              </a:avLst>
            </a:prstGeom>
            <a:solidFill>
              <a:srgbClr val="0070C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3634376" y="2892123"/>
              <a:ext cx="3634377" cy="1735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7575" lIns="227575" spcFirstLastPara="1" rIns="227575" wrap="square" tIns="22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n-IN" sz="3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Lower and Lemmatize</a:t>
              </a:r>
              <a:endPara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2544063" y="1735273"/>
              <a:ext cx="2180626" cy="1156849"/>
            </a:xfrm>
            <a:prstGeom prst="roundRect">
              <a:avLst>
                <a:gd fmla="val 16667" name="adj"/>
              </a:avLst>
            </a:prstGeom>
            <a:solidFill>
              <a:srgbClr val="ABBAD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2600536" y="1791746"/>
              <a:ext cx="2067680" cy="1043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None/>
              </a:pPr>
              <a:r>
                <a:rPr lang="en-IN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Clean Data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555560be7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After </a:t>
            </a:r>
            <a:r>
              <a:rPr lang="en-IN">
                <a:solidFill>
                  <a:schemeClr val="accent1"/>
                </a:solidFill>
              </a:rPr>
              <a:t>Pre-processing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4" name="Google Shape;254;g10555560be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600" y="1509150"/>
            <a:ext cx="8129050" cy="52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63319ffc0_2_1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0" name="Google Shape;260;g1063319ffc0_2_126"/>
          <p:cNvSpPr/>
          <p:nvPr/>
        </p:nvSpPr>
        <p:spPr>
          <a:xfrm>
            <a:off x="195310" y="186431"/>
            <a:ext cx="11771700" cy="64452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063319ffc0_2_126"/>
          <p:cNvSpPr/>
          <p:nvPr/>
        </p:nvSpPr>
        <p:spPr>
          <a:xfrm>
            <a:off x="195310" y="971210"/>
            <a:ext cx="11771700" cy="29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063319ffc0_2_126"/>
          <p:cNvSpPr txBox="1"/>
          <p:nvPr>
            <p:ph type="title"/>
          </p:nvPr>
        </p:nvSpPr>
        <p:spPr>
          <a:xfrm>
            <a:off x="224900" y="827712"/>
            <a:ext cx="10515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263" name="Google Shape;263;g1063319ffc0_2_126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264" name="Google Shape;264;g1063319ffc0_2_126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65" name="Google Shape;265;g1063319ffc0_2_126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266" name="Google Shape;266;g1063319ffc0_2_126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267" name="Google Shape;267;g1063319ffc0_2_126"/>
          <p:cNvSpPr/>
          <p:nvPr/>
        </p:nvSpPr>
        <p:spPr>
          <a:xfrm>
            <a:off x="9019725" y="2610403"/>
            <a:ext cx="1644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268" name="Google Shape;268;g1063319ffc0_2_126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Calibri"/>
              <a:buNone/>
            </a:pPr>
            <a:r>
              <a:rPr b="1" lang="en-IN" u="sng">
                <a:solidFill>
                  <a:srgbClr val="0070C0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Introduction</a:t>
            </a:r>
            <a:endParaRPr b="1" u="sng">
              <a:solidFill>
                <a:srgbClr val="0070C0"/>
              </a:solidFill>
            </a:endParaRPr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64285"/>
              <a:buChar char="•"/>
            </a:pPr>
            <a:r>
              <a:rPr lang="en-IN">
                <a:solidFill>
                  <a:srgbClr val="0070C0"/>
                </a:solidFill>
              </a:rPr>
              <a:t>Applying for internships/jobs</a:t>
            </a:r>
            <a:endParaRPr>
              <a:solidFill>
                <a:srgbClr val="0070C0"/>
              </a:solidFill>
            </a:endParaRPr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64285"/>
              <a:buChar char="•"/>
            </a:pPr>
            <a:r>
              <a:rPr lang="en-IN">
                <a:solidFill>
                  <a:srgbClr val="0070C0"/>
                </a:solidFill>
              </a:rPr>
              <a:t>Time Consuming</a:t>
            </a:r>
            <a:endParaRPr>
              <a:solidFill>
                <a:srgbClr val="0070C0"/>
              </a:solidFill>
            </a:endParaRPr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64285"/>
              <a:buChar char="•"/>
            </a:pPr>
            <a:r>
              <a:rPr lang="en-IN">
                <a:solidFill>
                  <a:srgbClr val="0070C0"/>
                </a:solidFill>
              </a:rPr>
              <a:t>Ineffective tracking/managing</a:t>
            </a:r>
            <a:endParaRPr>
              <a:solidFill>
                <a:srgbClr val="0070C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70C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rgbClr val="0070C0"/>
                </a:solidFill>
              </a:rPr>
              <a:t>Goal:</a:t>
            </a:r>
            <a:endParaRPr b="1">
              <a:solidFill>
                <a:srgbClr val="0070C0"/>
              </a:solidFill>
            </a:endParaRPr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64285"/>
              <a:buChar char="•"/>
            </a:pPr>
            <a:r>
              <a:rPr lang="en-IN">
                <a:solidFill>
                  <a:srgbClr val="0070C0"/>
                </a:solidFill>
              </a:rPr>
              <a:t>Expedites the Process</a:t>
            </a:r>
            <a:endParaRPr>
              <a:solidFill>
                <a:srgbClr val="0070C0"/>
              </a:solidFill>
            </a:endParaRPr>
          </a:p>
          <a:p>
            <a:pPr indent="-31718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64285"/>
              <a:buChar char="•"/>
            </a:pPr>
            <a:r>
              <a:rPr lang="en-IN">
                <a:solidFill>
                  <a:srgbClr val="0070C0"/>
                </a:solidFill>
              </a:rPr>
              <a:t>Generates match percentage</a:t>
            </a:r>
            <a:endParaRPr>
              <a:solidFill>
                <a:srgbClr val="0070C0"/>
              </a:solidFill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0070C0"/>
              </a:solidFill>
            </a:endParaRPr>
          </a:p>
        </p:txBody>
      </p:sp>
      <p:pic>
        <p:nvPicPr>
          <p:cNvPr descr="searching for a new job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131" y="2122448"/>
            <a:ext cx="5567181" cy="3472455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63319ffc0_2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Word2Vec Embeddings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4" name="Google Shape;274;g1063319ffc0_2_4"/>
          <p:cNvSpPr txBox="1"/>
          <p:nvPr>
            <p:ph idx="1" type="body"/>
          </p:nvPr>
        </p:nvSpPr>
        <p:spPr>
          <a:xfrm>
            <a:off x="838200" y="1825625"/>
            <a:ext cx="5313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6666"/>
              <a:buFont typeface="Calibri"/>
              <a:buNone/>
            </a:pPr>
            <a:r>
              <a:rPr lang="en-IN" sz="3000" u="sng">
                <a:solidFill>
                  <a:schemeClr val="accent1"/>
                </a:solidFill>
              </a:rPr>
              <a:t>Steps Involved:</a:t>
            </a:r>
            <a:endParaRPr sz="3000" u="sng">
              <a:solidFill>
                <a:schemeClr val="accent1"/>
              </a:solidFill>
            </a:endParaRPr>
          </a:p>
          <a:p>
            <a:pPr indent="-38529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2903">
                <a:solidFill>
                  <a:schemeClr val="accent1"/>
                </a:solidFill>
              </a:rPr>
              <a:t>Pre-processing Data</a:t>
            </a:r>
            <a:endParaRPr sz="2903">
              <a:solidFill>
                <a:schemeClr val="accent1"/>
              </a:solidFill>
            </a:endParaRPr>
          </a:p>
          <a:p>
            <a:pPr indent="-38529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2903">
                <a:solidFill>
                  <a:schemeClr val="accent1"/>
                </a:solidFill>
              </a:rPr>
              <a:t>Train Model</a:t>
            </a:r>
            <a:endParaRPr sz="2903">
              <a:solidFill>
                <a:schemeClr val="accent1"/>
              </a:solidFill>
            </a:endParaRPr>
          </a:p>
          <a:p>
            <a:pPr indent="-38529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2903">
                <a:solidFill>
                  <a:schemeClr val="accent1"/>
                </a:solidFill>
              </a:rPr>
              <a:t>Test Model ( </a:t>
            </a:r>
            <a:r>
              <a:rPr lang="en-IN" sz="2903">
                <a:solidFill>
                  <a:schemeClr val="accent1"/>
                </a:solidFill>
              </a:rPr>
              <a:t>Visualize Models )</a:t>
            </a:r>
            <a:endParaRPr sz="2903">
              <a:solidFill>
                <a:schemeClr val="accent1"/>
              </a:solidFill>
            </a:endParaRPr>
          </a:p>
          <a:p>
            <a:pPr indent="-38529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2903">
                <a:solidFill>
                  <a:schemeClr val="accent1"/>
                </a:solidFill>
              </a:rPr>
              <a:t>Save Model</a:t>
            </a:r>
            <a:endParaRPr sz="2903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19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u="sng">
                <a:solidFill>
                  <a:schemeClr val="accent1"/>
                </a:solidFill>
              </a:rPr>
              <a:t>Training Parameters:</a:t>
            </a:r>
            <a:endParaRPr sz="3000" u="sng">
              <a:solidFill>
                <a:schemeClr val="accent1"/>
              </a:solidFill>
            </a:endParaRPr>
          </a:p>
          <a:p>
            <a:pPr indent="-39061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3001">
                <a:solidFill>
                  <a:schemeClr val="accent1"/>
                </a:solidFill>
              </a:rPr>
              <a:t>PreProcessing Step</a:t>
            </a:r>
            <a:endParaRPr sz="3001">
              <a:solidFill>
                <a:schemeClr val="accent1"/>
              </a:solidFill>
            </a:endParaRPr>
          </a:p>
          <a:p>
            <a:pPr indent="-39061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3001">
                <a:solidFill>
                  <a:schemeClr val="accent1"/>
                </a:solidFill>
              </a:rPr>
              <a:t>min_count: 1 		{ 5, 2, 1}</a:t>
            </a:r>
            <a:endParaRPr sz="3001">
              <a:solidFill>
                <a:schemeClr val="accent1"/>
              </a:solidFill>
            </a:endParaRPr>
          </a:p>
          <a:p>
            <a:pPr indent="-39061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3001">
                <a:solidFill>
                  <a:schemeClr val="accent1"/>
                </a:solidFill>
              </a:rPr>
              <a:t>window : 5 		{ 5, 10}</a:t>
            </a:r>
            <a:endParaRPr sz="3001">
              <a:solidFill>
                <a:schemeClr val="accent1"/>
              </a:solidFill>
            </a:endParaRPr>
          </a:p>
          <a:p>
            <a:pPr indent="-39061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-"/>
            </a:pPr>
            <a:r>
              <a:rPr lang="en-IN" sz="3001">
                <a:solidFill>
                  <a:schemeClr val="accent1"/>
                </a:solidFill>
              </a:rPr>
              <a:t>size: 300 			{ 100, 150, 300}</a:t>
            </a:r>
            <a:endParaRPr sz="3001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063319ffc0_2_4"/>
          <p:cNvSpPr txBox="1"/>
          <p:nvPr>
            <p:ph type="title"/>
          </p:nvPr>
        </p:nvSpPr>
        <p:spPr>
          <a:xfrm>
            <a:off x="6430150" y="1825625"/>
            <a:ext cx="4327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46666"/>
              <a:buFont typeface="Calibri"/>
              <a:buNone/>
            </a:pPr>
            <a:r>
              <a:rPr lang="en-IN" sz="3000">
                <a:solidFill>
                  <a:schemeClr val="accent1"/>
                </a:solidFill>
              </a:rPr>
              <a:t>Preprocessing Additions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57142"/>
              <a:buFont typeface="Calibri"/>
              <a:buNone/>
            </a:pPr>
            <a:r>
              <a:t/>
            </a:r>
            <a:endParaRPr sz="28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Lower case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Removed punctuation 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Stopwords removal 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Email address and web address removal 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Lemmatization 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Remove tokens which are digits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Remove all non-ascii characters e.g ‚äôs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Tokenize each document into a list of unigrams</a:t>
            </a:r>
            <a:endParaRPr sz="2000">
              <a:solidFill>
                <a:schemeClr val="accent1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2000">
                <a:solidFill>
                  <a:schemeClr val="accent1"/>
                </a:solidFill>
              </a:rPr>
              <a:t>only unigrams with 2 or more characters are taken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3319ffc0_2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Word2Vec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Performance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1" name="Google Shape;281;g1063319ffc0_2_20"/>
          <p:cNvSpPr txBox="1"/>
          <p:nvPr>
            <p:ph idx="1" type="body"/>
          </p:nvPr>
        </p:nvSpPr>
        <p:spPr>
          <a:xfrm>
            <a:off x="581675" y="1690825"/>
            <a:ext cx="438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Most Similar Words --&gt;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82" name="Google Shape;282;g1063319ffc0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975" y="30563"/>
            <a:ext cx="7223949" cy="67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603a4e7c7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17">
                <a:solidFill>
                  <a:schemeClr val="accent1"/>
                </a:solidFill>
              </a:rPr>
              <a:t>Visualization: Word2Vec (300 Dimension to 2D)</a:t>
            </a:r>
            <a:endParaRPr sz="3217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0603a4e7c7_0_11"/>
          <p:cNvSpPr txBox="1"/>
          <p:nvPr>
            <p:ph idx="1" type="body"/>
          </p:nvPr>
        </p:nvSpPr>
        <p:spPr>
          <a:xfrm>
            <a:off x="838200" y="1149100"/>
            <a:ext cx="10515600" cy="502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Vocabulary: 14436 words</a:t>
            </a:r>
            <a:endParaRPr sz="2517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7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Resume Sections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'experience', 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'level', 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'skill', 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'location', 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'title', </a:t>
            </a:r>
            <a:endParaRPr sz="2517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'Company', </a:t>
            </a:r>
            <a:endParaRPr sz="2517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7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Level we are interested in:</a:t>
            </a:r>
            <a:endParaRPr sz="2517">
              <a:solidFill>
                <a:schemeClr val="accent1"/>
              </a:solidFill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17">
                <a:solidFill>
                  <a:schemeClr val="accent1"/>
                </a:solidFill>
              </a:rPr>
              <a:t>'intern'</a:t>
            </a:r>
            <a:endParaRPr sz="2517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7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1063319ffc0_2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25" y="0"/>
            <a:ext cx="118535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63319ffc0_2_1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9" name="Google Shape;299;g1063319ffc0_2_139"/>
          <p:cNvSpPr/>
          <p:nvPr/>
        </p:nvSpPr>
        <p:spPr>
          <a:xfrm>
            <a:off x="195310" y="186431"/>
            <a:ext cx="11771700" cy="64452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1063319ffc0_2_139"/>
          <p:cNvSpPr/>
          <p:nvPr/>
        </p:nvSpPr>
        <p:spPr>
          <a:xfrm>
            <a:off x="195310" y="971210"/>
            <a:ext cx="11771700" cy="29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063319ffc0_2_139"/>
          <p:cNvSpPr txBox="1"/>
          <p:nvPr>
            <p:ph type="title"/>
          </p:nvPr>
        </p:nvSpPr>
        <p:spPr>
          <a:xfrm>
            <a:off x="224900" y="827712"/>
            <a:ext cx="10515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302" name="Google Shape;302;g1063319ffc0_2_139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303" name="Google Shape;303;g1063319ffc0_2_139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04" name="Google Shape;304;g1063319ffc0_2_139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305" name="Google Shape;305;g1063319ffc0_2_139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306" name="Google Shape;306;g1063319ffc0_2_139"/>
          <p:cNvSpPr/>
          <p:nvPr/>
        </p:nvSpPr>
        <p:spPr>
          <a:xfrm>
            <a:off x="9019725" y="2610403"/>
            <a:ext cx="16449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307" name="Google Shape;307;g1063319ffc0_2_139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63319ffc0_2_50"/>
          <p:cNvSpPr txBox="1"/>
          <p:nvPr>
            <p:ph type="title"/>
          </p:nvPr>
        </p:nvSpPr>
        <p:spPr>
          <a:xfrm>
            <a:off x="581675" y="365125"/>
            <a:ext cx="107721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Feature Engineering for Profile Matcher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3" name="Google Shape;313;g1063319ffc0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75" y="1142550"/>
            <a:ext cx="10228126" cy="541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106619c6205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00" y="1433000"/>
            <a:ext cx="10515598" cy="48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06619c6205_0_11"/>
          <p:cNvSpPr txBox="1"/>
          <p:nvPr>
            <p:ph type="title"/>
          </p:nvPr>
        </p:nvSpPr>
        <p:spPr>
          <a:xfrm>
            <a:off x="838200" y="441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accent1"/>
                </a:solidFill>
              </a:rPr>
              <a:t>Initial Results Recap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6619c6205_0_0"/>
          <p:cNvSpPr txBox="1"/>
          <p:nvPr>
            <p:ph type="title"/>
          </p:nvPr>
        </p:nvSpPr>
        <p:spPr>
          <a:xfrm>
            <a:off x="838200" y="158100"/>
            <a:ext cx="10515600" cy="92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Results of Similarities Compared</a:t>
            </a:r>
            <a:endParaRPr/>
          </a:p>
        </p:txBody>
      </p:sp>
      <p:graphicFrame>
        <p:nvGraphicFramePr>
          <p:cNvPr id="325" name="Google Shape;325;g106619c6205_0_0"/>
          <p:cNvGraphicFramePr/>
          <p:nvPr/>
        </p:nvGraphicFramePr>
        <p:xfrm>
          <a:off x="756463" y="120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{EBB9A4E7-0FAA-488D-801F-1FD2C8ED6C9F}</a:tableStyleId>
              </a:tblPr>
              <a:tblGrid>
                <a:gridCol w="1474075"/>
                <a:gridCol w="657500"/>
                <a:gridCol w="668100"/>
                <a:gridCol w="668100"/>
                <a:gridCol w="954450"/>
                <a:gridCol w="1219550"/>
                <a:gridCol w="1060475"/>
                <a:gridCol w="975650"/>
                <a:gridCol w="1792225"/>
                <a:gridCol w="1208950"/>
              </a:tblGrid>
              <a:tr h="108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CV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TF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TF-IDF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PreTrained-Embeddings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CustomTrained-Embeddings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MatchedLevel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MatchedTitle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TotalScore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27.32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27.32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16.31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89.95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70.01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Science Intern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270.01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9.54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5.33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93.4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Information Technology / Software Engineer - 2022 Summer Internship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11.57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11.57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92.76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65.29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Engineer, Internship 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165.29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36.15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36.15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24.29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83.51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72.87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 Engineer, Analytics (Domain Specialist)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172.87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9.32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5.19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62.76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Senior Software Engineer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162.76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2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88.13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17.18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Microbiology Supervisor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17.18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g106619c6205_0_0"/>
          <p:cNvSpPr txBox="1"/>
          <p:nvPr/>
        </p:nvSpPr>
        <p:spPr>
          <a:xfrm>
            <a:off x="1192050" y="6141875"/>
            <a:ext cx="847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This is ranked by CustomTrained Model.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Currently our results ranking can be configured depending on the input vectorization me.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63942b9f7_1_0"/>
          <p:cNvSpPr txBox="1"/>
          <p:nvPr>
            <p:ph type="title"/>
          </p:nvPr>
        </p:nvSpPr>
        <p:spPr>
          <a:xfrm>
            <a:off x="581675" y="365125"/>
            <a:ext cx="10772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>
                <a:solidFill>
                  <a:schemeClr val="accent1"/>
                </a:solidFill>
              </a:rPr>
              <a:t>Future Scope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2" name="Google Shape;332;g1063942b9f7_1_0"/>
          <p:cNvSpPr txBox="1"/>
          <p:nvPr>
            <p:ph idx="1" type="body"/>
          </p:nvPr>
        </p:nvSpPr>
        <p:spPr>
          <a:xfrm>
            <a:off x="581675" y="1690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428307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Improving Custom Training with more data</a:t>
            </a:r>
            <a:endParaRPr sz="3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-428307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Skills matching section wise</a:t>
            </a:r>
            <a:endParaRPr sz="3400">
              <a:solidFill>
                <a:schemeClr val="accent1"/>
              </a:solidFill>
            </a:endParaRPr>
          </a:p>
          <a:p>
            <a:pPr indent="-428307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Resume:  skills, courses sections</a:t>
            </a:r>
            <a:endParaRPr sz="3400">
              <a:solidFill>
                <a:schemeClr val="accent1"/>
              </a:solidFill>
            </a:endParaRPr>
          </a:p>
          <a:p>
            <a:pPr indent="-428307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Job:  qualifications, preferred skills sections</a:t>
            </a:r>
            <a:endParaRPr sz="3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-428307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Professional title matching ( regex based currently; we can further build title embeddings)</a:t>
            </a:r>
            <a:endParaRPr sz="3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-428307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-"/>
            </a:pPr>
            <a:r>
              <a:rPr lang="en-IN" sz="3400">
                <a:solidFill>
                  <a:schemeClr val="accent1"/>
                </a:solidFill>
              </a:rPr>
              <a:t>E</a:t>
            </a:r>
            <a:r>
              <a:rPr lang="en-IN" sz="3400">
                <a:solidFill>
                  <a:schemeClr val="accent1"/>
                </a:solidFill>
              </a:rPr>
              <a:t>mbeddings Phrases (* Bigrams / n-grams)</a:t>
            </a:r>
            <a:endParaRPr sz="34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sz="44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IN"/>
              <a:t>Questions ?</a:t>
            </a:r>
            <a:endParaRPr/>
          </a:p>
        </p:txBody>
      </p:sp>
      <p:sp>
        <p:nvSpPr>
          <p:cNvPr id="338" name="Google Shape;338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Computer Thank You Stock Photos - Download 378 Royalty Free Photos" id="339" name="Google Shape;3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525701"/>
            <a:ext cx="10594663" cy="380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063319fdd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576" y="744000"/>
            <a:ext cx="10360151" cy="54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3319ffc0_2_1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accent1"/>
                </a:solidFill>
              </a:rPr>
              <a:t>High Level Architecture</a:t>
            </a:r>
            <a:endParaRPr u="sng">
              <a:solidFill>
                <a:schemeClr val="accent1"/>
              </a:solidFill>
            </a:endParaRPr>
          </a:p>
        </p:txBody>
      </p:sp>
      <p:pic>
        <p:nvPicPr>
          <p:cNvPr id="110" name="Google Shape;110;g1063319ffc0_2_152"/>
          <p:cNvPicPr preferRelativeResize="0"/>
          <p:nvPr/>
        </p:nvPicPr>
        <p:blipFill rotWithShape="1">
          <a:blip r:embed="rId3">
            <a:alphaModFix/>
          </a:blip>
          <a:srcRect b="-2410" l="0" r="0" t="2410"/>
          <a:stretch/>
        </p:blipFill>
        <p:spPr>
          <a:xfrm>
            <a:off x="298525" y="1486450"/>
            <a:ext cx="11594950" cy="52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195310" y="186431"/>
            <a:ext cx="11771790" cy="6445187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95310" y="971210"/>
            <a:ext cx="11771790" cy="2970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224900" y="827712"/>
            <a:ext cx="10515600" cy="1141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120" name="Google Shape;120;p4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122" name="Google Shape;122;p4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123" name="Google Shape;123;p4"/>
          <p:cNvSpPr/>
          <p:nvPr/>
        </p:nvSpPr>
        <p:spPr>
          <a:xfrm>
            <a:off x="9019725" y="2610403"/>
            <a:ext cx="1644957" cy="2080919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124" name="Google Shape;124;p4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IN" u="sng">
                <a:solidFill>
                  <a:schemeClr val="accent1"/>
                </a:solidFill>
              </a:rPr>
              <a:t>Initial Analysis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1800"/>
              <a:buChar char="-"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2E75B5"/>
              </a:solidFill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838200" y="1825625"/>
            <a:ext cx="4381200" cy="238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IN" sz="3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Keyword matching</a:t>
            </a:r>
            <a:endParaRPr b="1" sz="1600"/>
          </a:p>
        </p:txBody>
      </p:sp>
      <p:sp>
        <p:nvSpPr>
          <p:cNvPr id="132" name="Google Shape;132;p5"/>
          <p:cNvSpPr/>
          <p:nvPr/>
        </p:nvSpPr>
        <p:spPr>
          <a:xfrm>
            <a:off x="6565225" y="1825625"/>
            <a:ext cx="4381200" cy="238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Cosine similarity</a:t>
            </a:r>
            <a:r>
              <a:rPr lang="en-IN" sz="2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 Resume: Technical Sentence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 Job: Qualification Sentence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 =&gt; Finds similarity score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838200" y="4340925"/>
            <a:ext cx="4381200" cy="238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CountVectorizer</a:t>
            </a:r>
            <a:endParaRPr b="1" sz="30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Transform text into vector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=&gt; on the basis of the frequency count of the words.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6565225" y="4340925"/>
            <a:ext cx="4381200" cy="238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TFiDF</a:t>
            </a:r>
            <a:endParaRPr b="1"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Transform text into vector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=&gt; on the basis term frequencies and inverse document frequencies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995875" y="2625475"/>
            <a:ext cx="3764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Resume: Technical skills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Job: Qualification</a:t>
            </a:r>
            <a:endParaRPr sz="25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0603a4e7c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00" y="1138675"/>
            <a:ext cx="10515598" cy="488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63319ffc0_2_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46" name="Google Shape;146;g1063319ffc0_2_73"/>
          <p:cNvSpPr/>
          <p:nvPr/>
        </p:nvSpPr>
        <p:spPr>
          <a:xfrm>
            <a:off x="195310" y="186431"/>
            <a:ext cx="11771700" cy="6445200"/>
          </a:xfrm>
          <a:prstGeom prst="rect">
            <a:avLst/>
          </a:prstGeom>
          <a:solidFill>
            <a:srgbClr val="2E75B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063319ffc0_2_73"/>
          <p:cNvSpPr/>
          <p:nvPr/>
        </p:nvSpPr>
        <p:spPr>
          <a:xfrm>
            <a:off x="195310" y="971210"/>
            <a:ext cx="11771700" cy="297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063319ffc0_2_73"/>
          <p:cNvSpPr txBox="1"/>
          <p:nvPr>
            <p:ph type="title"/>
          </p:nvPr>
        </p:nvSpPr>
        <p:spPr>
          <a:xfrm>
            <a:off x="224900" y="827712"/>
            <a:ext cx="10515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I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Profile Matcher</a:t>
            </a:r>
            <a:endParaRPr/>
          </a:p>
        </p:txBody>
      </p:sp>
      <p:sp>
        <p:nvSpPr>
          <p:cNvPr id="149" name="Google Shape;149;g1063319ffc0_2_73"/>
          <p:cNvSpPr/>
          <p:nvPr/>
        </p:nvSpPr>
        <p:spPr>
          <a:xfrm>
            <a:off x="350432" y="2645545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Initial Analysis</a:t>
            </a:r>
            <a:endParaRPr sz="2100"/>
          </a:p>
        </p:txBody>
      </p:sp>
      <p:sp>
        <p:nvSpPr>
          <p:cNvPr id="150" name="Google Shape;150;g1063319ffc0_2_73"/>
          <p:cNvSpPr/>
          <p:nvPr/>
        </p:nvSpPr>
        <p:spPr>
          <a:xfrm>
            <a:off x="2112553" y="2645545"/>
            <a:ext cx="1566900" cy="2080800"/>
          </a:xfrm>
          <a:prstGeom prst="rect">
            <a:avLst/>
          </a:prstGeom>
          <a:solidFill>
            <a:srgbClr val="2F5496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Datasets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51" name="Google Shape;151;g1063319ffc0_2_73"/>
          <p:cNvSpPr/>
          <p:nvPr/>
        </p:nvSpPr>
        <p:spPr>
          <a:xfrm>
            <a:off x="3851980" y="2645544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2100"/>
          </a:p>
        </p:txBody>
      </p:sp>
      <p:sp>
        <p:nvSpPr>
          <p:cNvPr id="152" name="Google Shape;152;g1063319ffc0_2_73"/>
          <p:cNvSpPr/>
          <p:nvPr/>
        </p:nvSpPr>
        <p:spPr>
          <a:xfrm>
            <a:off x="5530338" y="2645550"/>
            <a:ext cx="15555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Pre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Processing</a:t>
            </a:r>
            <a:endParaRPr sz="2100"/>
          </a:p>
        </p:txBody>
      </p:sp>
      <p:sp>
        <p:nvSpPr>
          <p:cNvPr id="153" name="Google Shape;153;g1063319ffc0_2_73"/>
          <p:cNvSpPr/>
          <p:nvPr/>
        </p:nvSpPr>
        <p:spPr>
          <a:xfrm>
            <a:off x="9019725" y="2610403"/>
            <a:ext cx="1644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Feature Engineering &amp;</a:t>
            </a:r>
            <a:endParaRPr sz="21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Ranking</a:t>
            </a:r>
            <a:endParaRPr sz="1100"/>
          </a:p>
        </p:txBody>
      </p:sp>
      <p:sp>
        <p:nvSpPr>
          <p:cNvPr id="154" name="Google Shape;154;g1063319ffc0_2_73"/>
          <p:cNvSpPr/>
          <p:nvPr/>
        </p:nvSpPr>
        <p:spPr>
          <a:xfrm>
            <a:off x="7208700" y="2645550"/>
            <a:ext cx="1566900" cy="2080800"/>
          </a:xfrm>
          <a:prstGeom prst="rect">
            <a:avLst/>
          </a:prstGeom>
          <a:solidFill>
            <a:srgbClr val="2E75B5"/>
          </a:solidFill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chemeClr val="lt1"/>
                </a:solidFill>
              </a:rPr>
              <a:t>Training Model</a:t>
            </a:r>
            <a:endParaRPr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 txBox="1"/>
          <p:nvPr>
            <p:ph type="title"/>
          </p:nvPr>
        </p:nvSpPr>
        <p:spPr>
          <a:xfrm>
            <a:off x="838199" y="365125"/>
            <a:ext cx="3330900" cy="5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IN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Scrapping</a:t>
            </a:r>
            <a:endParaRPr>
              <a:solidFill>
                <a:srgbClr val="2E75B5"/>
              </a:solidFill>
            </a:endParaRPr>
          </a:p>
        </p:txBody>
      </p:sp>
      <p:cxnSp>
        <p:nvCxnSpPr>
          <p:cNvPr id="160" name="Google Shape;160;p6"/>
          <p:cNvCxnSpPr/>
          <p:nvPr/>
        </p:nvCxnSpPr>
        <p:spPr>
          <a:xfrm>
            <a:off x="4876800" y="365125"/>
            <a:ext cx="0" cy="5981100"/>
          </a:xfrm>
          <a:prstGeom prst="straightConnector1">
            <a:avLst/>
          </a:prstGeom>
          <a:noFill/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6"/>
          <p:cNvSpPr txBox="1"/>
          <p:nvPr/>
        </p:nvSpPr>
        <p:spPr>
          <a:xfrm>
            <a:off x="5405300" y="2432400"/>
            <a:ext cx="972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2E75B5"/>
                </a:solidFill>
              </a:rPr>
              <a:t>LinkedinScraper</a:t>
            </a:r>
            <a:endParaRPr sz="3450">
              <a:solidFill>
                <a:srgbClr val="2E75B5"/>
              </a:solidFill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5405300" y="3344525"/>
            <a:ext cx="972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2E75B5"/>
                </a:solidFill>
              </a:rPr>
              <a:t>Filters</a:t>
            </a:r>
            <a:endParaRPr sz="3450">
              <a:solidFill>
                <a:srgbClr val="2E75B5"/>
              </a:solidFill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5405300" y="4144775"/>
            <a:ext cx="97296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Optimize QueryOptions</a:t>
            </a:r>
            <a:endParaRPr sz="34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5405300" y="4980425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Tika Parser</a:t>
            </a:r>
            <a:endParaRPr sz="345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2020-06-01T09:22:24Z</dcterms:created>
  <dc:creator>smitgor1602@outlook.com</dc:creator>
</cp:coreProperties>
</file>